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1"/>
  </p:sldMasterIdLst>
  <p:notesMasterIdLst>
    <p:notesMasterId r:id="rId20"/>
  </p:notesMasterIdLst>
  <p:sldIdLst>
    <p:sldId id="256" r:id="rId2"/>
    <p:sldId id="258" r:id="rId3"/>
    <p:sldId id="259" r:id="rId4"/>
    <p:sldId id="261" r:id="rId5"/>
    <p:sldId id="260" r:id="rId6"/>
    <p:sldId id="262" r:id="rId7"/>
    <p:sldId id="271" r:id="rId8"/>
    <p:sldId id="270" r:id="rId9"/>
    <p:sldId id="266" r:id="rId10"/>
    <p:sldId id="274" r:id="rId11"/>
    <p:sldId id="267" r:id="rId12"/>
    <p:sldId id="264" r:id="rId13"/>
    <p:sldId id="268" r:id="rId14"/>
    <p:sldId id="269" r:id="rId15"/>
    <p:sldId id="265" r:id="rId16"/>
    <p:sldId id="273" r:id="rId17"/>
    <p:sldId id="276" r:id="rId18"/>
    <p:sldId id="272" r:id="rId19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ir2xM80vZMvaLTYCdk6ckNYpab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8" autoAdjust="0"/>
  </p:normalViewPr>
  <p:slideViewPr>
    <p:cSldViewPr snapToGrid="0">
      <p:cViewPr varScale="1">
        <p:scale>
          <a:sx n="117" d="100"/>
          <a:sy n="117" d="100"/>
        </p:scale>
        <p:origin x="9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79288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illiam_McKinley_Presidential_Library_and_Museum" TargetMode="External"/><Relationship Id="rId3" Type="http://schemas.openxmlformats.org/officeDocument/2006/relationships/hyperlink" Target="https://en.wikipedia.org/wiki/William_McKinley" TargetMode="External"/><Relationship Id="rId7" Type="http://schemas.openxmlformats.org/officeDocument/2006/relationships/hyperlink" Target="https://en.wikipedia.org/wiki/McKinley_National_Memoria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1896_United_States_presidential_election" TargetMode="External"/><Relationship Id="rId5" Type="http://schemas.openxmlformats.org/officeDocument/2006/relationships/hyperlink" Target="https://en.wikipedia.org/wiki/Presidency_of_the_United_States" TargetMode="External"/><Relationship Id="rId4" Type="http://schemas.openxmlformats.org/officeDocument/2006/relationships/hyperlink" Target="https://en.wikipedia.org/wiki/Front_porch_campaign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 smtClean="0"/>
              <a:t>Greeting</a:t>
            </a:r>
            <a:r>
              <a:rPr lang="en-US" baseline="0" dirty="0" smtClean="0"/>
              <a:t> from the Hall of Fame City!</a:t>
            </a:r>
            <a:endParaRPr dirty="0"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1636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photo was taken at the beginning of this year’s pride month – basically the grand opening of Centennial Plaza – a huge success!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03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0352b542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e0352b542e_0_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943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0352b54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e0352b542e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 sz="2000" b="1" dirty="0" smtClean="0"/>
              <a:t>Capacity</a:t>
            </a:r>
            <a:r>
              <a:rPr lang="en-US" sz="2000" b="1" baseline="0" dirty="0" smtClean="0"/>
              <a:t> Building Program Design</a:t>
            </a:r>
            <a:endParaRPr lang="en-US" sz="2000" b="1" dirty="0" smtClean="0"/>
          </a:p>
          <a:p>
            <a:r>
              <a:rPr lang="en-US" sz="2000" dirty="0" smtClean="0"/>
              <a:t>$30,000 - in the 2021 Action Plan</a:t>
            </a:r>
          </a:p>
          <a:p>
            <a:endParaRPr lang="en-US" dirty="0" smtClean="0"/>
          </a:p>
          <a:p>
            <a:r>
              <a:rPr lang="en-US" sz="2000" dirty="0" smtClean="0"/>
              <a:t>Public Service Activity</a:t>
            </a:r>
          </a:p>
          <a:p>
            <a:pPr marL="685800" lvl="1"/>
            <a:r>
              <a:rPr lang="en-US" sz="1800" dirty="0" smtClean="0"/>
              <a:t>Matrix Code- 05Z – the</a:t>
            </a:r>
            <a:r>
              <a:rPr lang="en-US" sz="1800" baseline="0" dirty="0" smtClean="0"/>
              <a:t> catch all matrix code for public service if no other code works</a:t>
            </a:r>
            <a:endParaRPr lang="en-US" sz="1800" dirty="0" smtClean="0"/>
          </a:p>
          <a:p>
            <a:pPr marL="685800" lvl="1"/>
            <a:r>
              <a:rPr lang="en-US" sz="1800" dirty="0" smtClean="0"/>
              <a:t>National Objective: LMC</a:t>
            </a:r>
          </a:p>
          <a:p>
            <a:pPr marL="685800" lvl="1"/>
            <a:r>
              <a:rPr lang="en-US" sz="1800" dirty="0" smtClean="0"/>
              <a:t>Track beneficiaries of nonprofits in the program </a:t>
            </a:r>
          </a:p>
          <a:p>
            <a:endParaRPr lang="en-US" dirty="0" smtClean="0"/>
          </a:p>
          <a:p>
            <a:r>
              <a:rPr lang="en-US" sz="2000" dirty="0" smtClean="0"/>
              <a:t>Program year begins – April 1 – of</a:t>
            </a:r>
            <a:r>
              <a:rPr lang="en-US" sz="2000" baseline="0" dirty="0" smtClean="0"/>
              <a:t> course we got our allocation notice late – so we accept </a:t>
            </a:r>
            <a:endParaRPr lang="en-US" sz="2000" dirty="0" smtClean="0"/>
          </a:p>
          <a:p>
            <a:r>
              <a:rPr lang="en-US" sz="2000" dirty="0" smtClean="0"/>
              <a:t>Line of credit expected late summer early fall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00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0352b542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e0352b542e_0_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Program Components</a:t>
            </a:r>
          </a:p>
          <a:p>
            <a:r>
              <a:rPr lang="en-US" sz="2000" dirty="0" smtClean="0"/>
              <a:t>$30,000 - in the 2021 Action Plan</a:t>
            </a:r>
          </a:p>
          <a:p>
            <a:endParaRPr lang="en-US" dirty="0" smtClean="0"/>
          </a:p>
          <a:p>
            <a:r>
              <a:rPr lang="en-US" sz="2000" dirty="0" smtClean="0"/>
              <a:t>Public Service Activity</a:t>
            </a:r>
          </a:p>
          <a:p>
            <a:pPr marL="685800" lvl="1"/>
            <a:r>
              <a:rPr lang="en-US" sz="1800" dirty="0" smtClean="0"/>
              <a:t>Matrix Code- 05Z</a:t>
            </a:r>
          </a:p>
          <a:p>
            <a:pPr marL="685800" lvl="1"/>
            <a:r>
              <a:rPr lang="en-US" sz="1800" dirty="0" smtClean="0"/>
              <a:t>National Objective: LMC</a:t>
            </a:r>
          </a:p>
          <a:p>
            <a:pPr marL="685800" lvl="1"/>
            <a:r>
              <a:rPr lang="en-US" sz="1800" dirty="0" smtClean="0"/>
              <a:t>Track beneficiaries of nonprofits in the program </a:t>
            </a:r>
          </a:p>
          <a:p>
            <a:endParaRPr lang="en-US" dirty="0" smtClean="0"/>
          </a:p>
          <a:p>
            <a:r>
              <a:rPr lang="en-US" sz="2000" dirty="0" smtClean="0"/>
              <a:t>Program year begins – April 1</a:t>
            </a:r>
          </a:p>
          <a:p>
            <a:r>
              <a:rPr lang="en-US" sz="2000" dirty="0" smtClean="0"/>
              <a:t>Line of credit expected late summer early fall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320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0352b542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e0352b542e_0_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 sz="1100" b="1" dirty="0" smtClean="0"/>
              <a:t>Barriers and </a:t>
            </a:r>
            <a:r>
              <a:rPr lang="en-US" sz="1100" b="1" dirty="0" err="1" smtClean="0"/>
              <a:t>Perceptions</a:t>
            </a:r>
            <a:r>
              <a:rPr lang="en-US" sz="2000" dirty="0" err="1" smtClean="0"/>
              <a:t>Small</a:t>
            </a:r>
            <a:r>
              <a:rPr lang="en-US" sz="2000" dirty="0" smtClean="0"/>
              <a:t> City - lots of history among the nonprofit community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Black and Brown nonprofits feel discriminated in funding decisions by:  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800" dirty="0" smtClean="0"/>
              <a:t>Local United Way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800" dirty="0" smtClean="0"/>
              <a:t>Local community foundations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800" dirty="0" smtClean="0"/>
              <a:t>Local mental health and recovery board</a:t>
            </a:r>
          </a:p>
          <a:p>
            <a:pPr marL="400050" lvl="1" indent="0">
              <a:buNone/>
            </a:pPr>
            <a:endParaRPr lang="en-US" sz="1800" dirty="0" smtClean="0"/>
          </a:p>
          <a:p>
            <a:r>
              <a:rPr lang="en-US" sz="2000" dirty="0" smtClean="0"/>
              <a:t>Funders perceive negative history with black and brown nonprofits</a:t>
            </a:r>
          </a:p>
          <a:p>
            <a:r>
              <a:rPr lang="en-US" sz="2000" dirty="0" smtClean="0"/>
              <a:t>Lack of leadership change in the local nonprofit community </a:t>
            </a:r>
          </a:p>
          <a:p>
            <a:pPr marL="0" indent="0">
              <a:buNone/>
            </a:pPr>
            <a:endParaRPr lang="en-US" sz="1100" b="1" dirty="0" smtClean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4156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0352b542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e0352b542e_0_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sz="1100" b="1" dirty="0" smtClean="0"/>
              <a:t>Negotiations with Local Foundation</a:t>
            </a:r>
          </a:p>
          <a:p>
            <a:r>
              <a:rPr lang="en-US" sz="2000" dirty="0" smtClean="0"/>
              <a:t>Overcome negative perceptions due to past history</a:t>
            </a:r>
          </a:p>
          <a:p>
            <a:r>
              <a:rPr lang="en-US" sz="2000" dirty="0" smtClean="0"/>
              <a:t>Positive working relationship with local community foundation</a:t>
            </a:r>
          </a:p>
          <a:p>
            <a:r>
              <a:rPr lang="en-US" sz="2000" dirty="0" smtClean="0"/>
              <a:t>	We agreed to the following: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Joint approval on contractor for the capacity building and technical assistance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Joint selection of agencies that will be in the program</a:t>
            </a:r>
          </a:p>
          <a:p>
            <a:pPr marL="0" indent="0">
              <a:buNone/>
            </a:pPr>
            <a:endParaRPr lang="en-US" sz="1100" b="1" dirty="0" smtClean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0599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 smtClean="0"/>
              <a:t>Benefits of Changing the Public Service Cap- COVID </a:t>
            </a:r>
          </a:p>
          <a:p>
            <a:r>
              <a:rPr lang="en-US" sz="2000" dirty="0" smtClean="0"/>
              <a:t>Able to address racial education gap: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Chrome books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Case management to get working high school students on track to graduate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Remedial education programming </a:t>
            </a:r>
            <a:r>
              <a:rPr lang="en-US" sz="2400" dirty="0" smtClean="0"/>
              <a:t> </a:t>
            </a:r>
          </a:p>
          <a:p>
            <a:r>
              <a:rPr lang="en-US" sz="1100" b="1" dirty="0" smtClean="0"/>
              <a:t>In response</a:t>
            </a:r>
            <a:r>
              <a:rPr lang="en-US" sz="1100" b="1" baseline="0" dirty="0" smtClean="0"/>
              <a:t> to COVID – minority students falling behind – last of internet access for remote learning and learning environment </a:t>
            </a:r>
            <a:r>
              <a:rPr lang="en-US" sz="1100" b="1" baseline="0" dirty="0" err="1" smtClean="0"/>
              <a:t>chanlleges</a:t>
            </a:r>
            <a:endParaRPr lang="en-US" sz="11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79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b="1" dirty="0" smtClean="0"/>
              <a:t>Current</a:t>
            </a:r>
            <a:r>
              <a:rPr lang="en-US" b="1" dirty="0" smtClean="0"/>
              <a:t> </a:t>
            </a:r>
            <a:r>
              <a:rPr lang="en-US" sz="1100" b="1" dirty="0" smtClean="0"/>
              <a:t>Public Service Cap Exemption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dirty="0" smtClean="0"/>
              <a:t>Public Services carried out in a NRSA (Neighborhood Revitalization Strategy Area) are not subject to the statutory 15% public service cap when such activities are carried out by a designated Community Based Development Organization undergoing a neighborhood revitalization, community economic development, or energy conservation program.</a:t>
            </a:r>
            <a:r>
              <a:rPr lang="en-US" sz="1050" dirty="0" smtClean="0"/>
              <a:t> 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sz="1050" dirty="0" smtClean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050" dirty="0" smtClean="0"/>
              <a:t>We have addressed</a:t>
            </a:r>
            <a:r>
              <a:rPr lang="en-US" sz="1050" baseline="0" dirty="0" smtClean="0"/>
              <a:t> food insecurity, community gardens, and remedial education via programming with a CDBO 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sz="105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7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 smtClean="0"/>
              <a:t>The City</a:t>
            </a:r>
            <a:r>
              <a:rPr lang="en-US" baseline="0" dirty="0" smtClean="0"/>
              <a:t> of Canton has a very proud history;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dirty="0" smtClean="0"/>
              <a:t>The City is</a:t>
            </a:r>
            <a:r>
              <a:rPr lang="en-US" baseline="0" dirty="0" smtClean="0"/>
              <a:t> the adopted home of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25th U.S. President </a:t>
            </a:r>
            <a:r>
              <a:rPr lang="en-US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 tooltip="William McKinley"/>
              </a:rPr>
              <a:t>William McKinley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He conducted the famed </a:t>
            </a:r>
            <a:r>
              <a:rPr lang="en-US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4" tooltip="Front porch campaign"/>
              </a:rPr>
              <a:t>front porch campaign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which won him the </a:t>
            </a:r>
            <a:r>
              <a:rPr lang="en-US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5"/>
              </a:rPr>
              <a:t>presidency of the United States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in </a:t>
            </a:r>
            <a:r>
              <a:rPr lang="en-US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6" tooltip="Presidency of the United States"/>
              </a:rPr>
              <a:t>the 1896 election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from his home in Canton. </a:t>
            </a:r>
          </a:p>
          <a:p>
            <a:pPr marL="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 </a:t>
            </a:r>
            <a:r>
              <a:rPr lang="en-US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7" tooltip="McKinley National Memorial"/>
              </a:rPr>
              <a:t>McKinley National Memorial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and the </a:t>
            </a:r>
            <a:r>
              <a:rPr lang="en-US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8"/>
              </a:rPr>
              <a:t>William McKinley Presidential Library and Museum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commemorate his life and presidency are located in Canton</a:t>
            </a:r>
            <a:endParaRPr dirty="0"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6261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 smtClean="0"/>
              <a:t>The City of Canton</a:t>
            </a:r>
            <a:r>
              <a:rPr lang="en-US" baseline="0" dirty="0" smtClean="0"/>
              <a:t> has a proud football history </a:t>
            </a:r>
          </a:p>
          <a:p>
            <a:pPr marL="0" indent="0">
              <a:buNone/>
            </a:pPr>
            <a:r>
              <a:rPr lang="en-US" dirty="0" smtClean="0"/>
              <a:t>In 1920</a:t>
            </a:r>
            <a:r>
              <a:rPr lang="en-US" baseline="0" dirty="0" smtClean="0"/>
              <a:t> in Canton Ohio the American Professional Football was founded </a:t>
            </a:r>
          </a:p>
          <a:p>
            <a:pPr marL="0" indent="0">
              <a:buNone/>
            </a:pPr>
            <a:r>
              <a:rPr lang="en-US" baseline="0" dirty="0" smtClean="0"/>
              <a:t>The name was changed to the National Football League in 1922</a:t>
            </a:r>
          </a:p>
          <a:p>
            <a:pPr marL="0" indent="0">
              <a:buNone/>
            </a:pPr>
            <a:r>
              <a:rPr lang="en-US" baseline="0" dirty="0" smtClean="0"/>
              <a:t>Jim Thorpe was the league’s first president</a:t>
            </a:r>
          </a:p>
          <a:p>
            <a:pPr marL="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He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was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 American athlete and Olympic gold medalist. A member of the Sac and Fox Nation, Thorpe became the first Native American to win a gold medal for the United States</a:t>
            </a:r>
            <a:endParaRPr lang="en-US" baseline="0" dirty="0" smtClean="0"/>
          </a:p>
          <a:p>
            <a:pPr marL="0" indent="0">
              <a:buNone/>
            </a:pPr>
            <a:endParaRPr dirty="0"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2777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 smtClean="0"/>
              <a:t>Canton is the home of the Pro Football Hall</a:t>
            </a:r>
            <a:r>
              <a:rPr lang="en-US" baseline="0" dirty="0" smtClean="0"/>
              <a:t> of Fame. It formally opened in 1963.</a:t>
            </a:r>
          </a:p>
          <a:p>
            <a:pPr marL="0" indent="0">
              <a:buNone/>
            </a:pPr>
            <a:r>
              <a:rPr lang="en-US" baseline="0" dirty="0" smtClean="0"/>
              <a:t>Over 13 million people have visited the Pro Football Hall of Fame</a:t>
            </a:r>
            <a:endParaRPr dirty="0"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9943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 smtClean="0"/>
              <a:t>Canton</a:t>
            </a:r>
            <a:r>
              <a:rPr lang="en-US" baseline="0" dirty="0" smtClean="0"/>
              <a:t> is home to the National First Ladies’ Library </a:t>
            </a:r>
          </a:p>
          <a:p>
            <a:pPr marL="0" indent="0">
              <a:buNone/>
            </a:pPr>
            <a:r>
              <a:rPr lang="en-US" baseline="0" dirty="0" smtClean="0"/>
              <a:t>The site’s mission is to preserve, promote and education about the significant role of First Ladies in American history.</a:t>
            </a:r>
            <a:endParaRPr dirty="0"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9065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752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Current population: 73,000</a:t>
            </a:r>
          </a:p>
          <a:p>
            <a:r>
              <a:rPr lang="en-US" sz="2400" dirty="0" smtClean="0"/>
              <a:t>Highest population: 1950- 116,000  - a loss of 43,000 people</a:t>
            </a:r>
          </a:p>
          <a:p>
            <a:r>
              <a:rPr lang="en-US" sz="2400" dirty="0" smtClean="0"/>
              <a:t>The City</a:t>
            </a:r>
            <a:r>
              <a:rPr lang="en-US" sz="2400" baseline="0" dirty="0" smtClean="0"/>
              <a:t> is </a:t>
            </a:r>
            <a:endParaRPr lang="en-US" sz="2400" dirty="0" smtClean="0"/>
          </a:p>
          <a:p>
            <a:pPr lvl="1"/>
            <a:r>
              <a:rPr lang="en-US" sz="2300" dirty="0" smtClean="0"/>
              <a:t>White- 74%</a:t>
            </a:r>
          </a:p>
          <a:p>
            <a:pPr lvl="1"/>
            <a:r>
              <a:rPr lang="en-US" sz="2300" dirty="0" smtClean="0"/>
              <a:t>Black- 21% </a:t>
            </a:r>
          </a:p>
          <a:p>
            <a:pPr lvl="1"/>
            <a:r>
              <a:rPr lang="en-US" sz="2300" dirty="0" smtClean="0"/>
              <a:t>Other- 5%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The City LMI- 62% and the school district- 100% free or reduced lunch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The City</a:t>
            </a:r>
            <a:r>
              <a:rPr lang="en-US" sz="2400" baseline="0" dirty="0" smtClean="0"/>
              <a:t> went from </a:t>
            </a:r>
            <a:r>
              <a:rPr lang="en-US" sz="2400" dirty="0" smtClean="0"/>
              <a:t>4 high schools to 1 high school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400" dirty="0" smtClean="0"/>
              <a:t>The Homeownership rate is 47.7%    </a:t>
            </a:r>
          </a:p>
          <a:p>
            <a:pPr lvl="1"/>
            <a:r>
              <a:rPr lang="en-US" sz="2300" dirty="0" smtClean="0"/>
              <a:t>The national homeownership rate is 63.9%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30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bcf357f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dbcf357f72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 b="1" dirty="0" smtClean="0"/>
              <a:t>Proud Industrial History  - the home</a:t>
            </a:r>
            <a:r>
              <a:rPr lang="en-US" sz="1200" b="1" baseline="0" dirty="0" smtClean="0"/>
              <a:t> of several national companies</a:t>
            </a:r>
            <a:endParaRPr lang="en-US" sz="1200" b="1" dirty="0" smtClean="0"/>
          </a:p>
          <a:p>
            <a:r>
              <a:rPr lang="en-US" dirty="0" smtClean="0"/>
              <a:t>Timken Company - roller bearings</a:t>
            </a:r>
          </a:p>
          <a:p>
            <a:r>
              <a:rPr lang="en-US" dirty="0" smtClean="0"/>
              <a:t>Republic Steel</a:t>
            </a:r>
          </a:p>
          <a:p>
            <a:r>
              <a:rPr lang="en-US" dirty="0" smtClean="0"/>
              <a:t>Hoover Company - vacuum cleaners</a:t>
            </a:r>
          </a:p>
          <a:p>
            <a:r>
              <a:rPr lang="en-US" dirty="0" smtClean="0"/>
              <a:t>Diebold - Maker of the ATM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 smtClean="0"/>
          </a:p>
          <a:p>
            <a:r>
              <a:rPr lang="en-US" dirty="0" smtClean="0"/>
              <a:t>The City</a:t>
            </a:r>
            <a:r>
              <a:rPr lang="en-US" baseline="0" dirty="0" smtClean="0"/>
              <a:t> in the </a:t>
            </a:r>
            <a:r>
              <a:rPr lang="en-US" dirty="0" smtClean="0"/>
              <a:t>1970s : lost it’s downtown retail sector to the suburbs - like many mid-size cities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4167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0352b542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e0352b542e_0_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 smtClean="0"/>
              <a:t>During the past decade Canton</a:t>
            </a:r>
            <a:r>
              <a:rPr lang="en-US" baseline="0" dirty="0" smtClean="0"/>
              <a:t> has come to experience a renaissance</a:t>
            </a:r>
          </a:p>
          <a:p>
            <a:pPr marL="0" indent="0">
              <a:buNone/>
            </a:pPr>
            <a:endParaRPr lang="en-US" baseline="0" dirty="0" smtClean="0"/>
          </a:p>
          <a:p>
            <a:r>
              <a:rPr lang="en-US" dirty="0" smtClean="0"/>
              <a:t>Know the Service and Healthcare  sectors</a:t>
            </a:r>
            <a:r>
              <a:rPr lang="en-US" baseline="0" dirty="0" smtClean="0"/>
              <a:t> are </a:t>
            </a:r>
            <a:r>
              <a:rPr lang="en-US" dirty="0" smtClean="0"/>
              <a:t> major employers</a:t>
            </a:r>
          </a:p>
          <a:p>
            <a:r>
              <a:rPr lang="en-US" dirty="0" smtClean="0"/>
              <a:t>Pro Football Hall of Fame </a:t>
            </a:r>
            <a:r>
              <a:rPr lang="en-US" baseline="0" dirty="0" smtClean="0"/>
              <a:t> has a </a:t>
            </a:r>
            <a:r>
              <a:rPr lang="en-US" dirty="0" smtClean="0"/>
              <a:t>billion dollar expansion underway – hotel, amusement park, residential, injury study</a:t>
            </a:r>
            <a:r>
              <a:rPr lang="en-US" baseline="0" dirty="0" smtClean="0"/>
              <a:t> center</a:t>
            </a:r>
            <a:endParaRPr lang="en-US" dirty="0" smtClean="0"/>
          </a:p>
          <a:p>
            <a:r>
              <a:rPr lang="en-US" dirty="0" smtClean="0"/>
              <a:t>High-end downtown housing</a:t>
            </a:r>
          </a:p>
          <a:p>
            <a:r>
              <a:rPr lang="en-US" dirty="0" smtClean="0"/>
              <a:t>Downtown - designated an arts and entertainment district</a:t>
            </a:r>
          </a:p>
          <a:p>
            <a:r>
              <a:rPr lang="en-US" dirty="0" smtClean="0"/>
              <a:t>City first in Ohio to create a “designated outdoor refreshment area - allowing open container of alcoholic beverages downtown</a:t>
            </a:r>
          </a:p>
          <a:p>
            <a:r>
              <a:rPr lang="en-US" dirty="0" smtClean="0"/>
              <a:t>Centennial Plaza - a 13 million dollar, 2 acre open air entertainment area highlighting pro football history opened this</a:t>
            </a:r>
            <a:r>
              <a:rPr lang="en-US" baseline="0" dirty="0" smtClean="0"/>
              <a:t> spring</a:t>
            </a:r>
            <a:endParaRPr lang="en-US" dirty="0" smtClean="0"/>
          </a:p>
          <a:p>
            <a:r>
              <a:rPr lang="en-US" dirty="0" err="1" smtClean="0"/>
              <a:t>Gervasi</a:t>
            </a:r>
            <a:r>
              <a:rPr lang="en-US" dirty="0" smtClean="0"/>
              <a:t> Vineyard - premier winery and resort - multiple restaurants and villas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750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1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692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7725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1293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03040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264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16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70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Gray)">
  <p:cSld name="Blank (Gray)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1876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ize Photo">
  <p:cSld name="Full Size Phot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967413"/>
          </a:xfrm>
          <a:prstGeom prst="rect">
            <a:avLst/>
          </a:prstGeom>
          <a:solidFill>
            <a:srgbClr val="888B8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723139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6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2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8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6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4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7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1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 descr="A view of a cit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rgbClr val="000000">
              <a:alpha val="67058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1437" y="2024437"/>
            <a:ext cx="2809126" cy="280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8" y="421223"/>
            <a:ext cx="9376913" cy="60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80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0352b542e_0_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/>
              <a:t>CDBG Allocation</a:t>
            </a:r>
            <a:endParaRPr sz="5400" b="1" dirty="0"/>
          </a:p>
        </p:txBody>
      </p:sp>
      <p:sp>
        <p:nvSpPr>
          <p:cNvPr id="185" name="Google Shape;185;ge0352b542e_0_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000" dirty="0"/>
              <a:t>2021 - $2.5 </a:t>
            </a:r>
            <a:r>
              <a:rPr lang="en-US" sz="2000" dirty="0" smtClean="0"/>
              <a:t>million</a:t>
            </a:r>
            <a:endParaRPr sz="2000" dirty="0"/>
          </a:p>
          <a:p>
            <a:r>
              <a:rPr lang="en-US" sz="2000" dirty="0"/>
              <a:t>15% Public Service Cap - $375,000</a:t>
            </a:r>
            <a:endParaRPr sz="2000" dirty="0"/>
          </a:p>
          <a:p>
            <a:pPr marL="685800" lvl="1"/>
            <a:r>
              <a:rPr lang="en-US" sz="1800" dirty="0" smtClean="0"/>
              <a:t>Lots </a:t>
            </a:r>
            <a:r>
              <a:rPr lang="en-US" sz="1800" dirty="0"/>
              <a:t>of competition for public service </a:t>
            </a:r>
            <a:r>
              <a:rPr lang="en-US" sz="1800" dirty="0" smtClean="0"/>
              <a:t>projects</a:t>
            </a:r>
            <a:endParaRPr sz="1800" dirty="0"/>
          </a:p>
          <a:p>
            <a:pPr marL="685800" lvl="1"/>
            <a:r>
              <a:rPr lang="en-US" sz="1800" dirty="0" smtClean="0"/>
              <a:t>Partnered with local community foundation for a two year capacity building program</a:t>
            </a:r>
            <a:endParaRPr sz="1800" dirty="0"/>
          </a:p>
          <a:p>
            <a:r>
              <a:rPr lang="en-US" sz="2000" dirty="0"/>
              <a:t>First Year - $30,000 CDBG</a:t>
            </a:r>
            <a:endParaRPr sz="2000" dirty="0"/>
          </a:p>
          <a:p>
            <a:r>
              <a:rPr lang="en-US" sz="2000" dirty="0"/>
              <a:t>Second Year - $30,000 Foundation </a:t>
            </a:r>
            <a:r>
              <a:rPr lang="en-US" sz="2000" dirty="0" smtClean="0"/>
              <a:t>Funds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5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051" y="5717946"/>
            <a:ext cx="1005927" cy="10120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0352b542e_0_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/>
              <a:t>Capacity Building Program Design</a:t>
            </a:r>
            <a:endParaRPr sz="5400" b="1" dirty="0"/>
          </a:p>
        </p:txBody>
      </p:sp>
      <p:sp>
        <p:nvSpPr>
          <p:cNvPr id="167" name="Google Shape;167;ge0352b542e_0_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000" dirty="0"/>
              <a:t>$30,000 - in the 2021 Action Plan</a:t>
            </a:r>
            <a:endParaRPr sz="2000" dirty="0"/>
          </a:p>
          <a:p>
            <a:endParaRPr dirty="0"/>
          </a:p>
          <a:p>
            <a:r>
              <a:rPr lang="en-US" sz="2000" dirty="0"/>
              <a:t>Public Service Activity</a:t>
            </a:r>
            <a:endParaRPr sz="2000" dirty="0"/>
          </a:p>
          <a:p>
            <a:pPr marL="685800" lvl="1"/>
            <a:r>
              <a:rPr lang="en-US" sz="1800" dirty="0" smtClean="0"/>
              <a:t>Matrix Code- 05Z</a:t>
            </a:r>
            <a:endParaRPr sz="1800" dirty="0"/>
          </a:p>
          <a:p>
            <a:pPr marL="685800" lvl="1"/>
            <a:r>
              <a:rPr lang="en-US" sz="1800" dirty="0" smtClean="0"/>
              <a:t>National </a:t>
            </a:r>
            <a:r>
              <a:rPr lang="en-US" sz="1800" dirty="0"/>
              <a:t>Objective: LMC</a:t>
            </a:r>
            <a:endParaRPr sz="1800" dirty="0"/>
          </a:p>
          <a:p>
            <a:pPr marL="685800" lvl="1"/>
            <a:r>
              <a:rPr lang="en-US" sz="1800" dirty="0" smtClean="0"/>
              <a:t>Track </a:t>
            </a:r>
            <a:r>
              <a:rPr lang="en-US" sz="1800" dirty="0"/>
              <a:t>beneficiaries of nonprofits in the program </a:t>
            </a:r>
            <a:endParaRPr sz="1800" dirty="0"/>
          </a:p>
          <a:p>
            <a:endParaRPr dirty="0"/>
          </a:p>
          <a:p>
            <a:r>
              <a:rPr lang="en-US" sz="2000" dirty="0" smtClean="0"/>
              <a:t>Program </a:t>
            </a:r>
            <a:r>
              <a:rPr lang="en-US" sz="2000" dirty="0"/>
              <a:t>year begins </a:t>
            </a:r>
            <a:r>
              <a:rPr lang="en-US" sz="2000" dirty="0" smtClean="0"/>
              <a:t>– April 1</a:t>
            </a:r>
          </a:p>
          <a:p>
            <a:r>
              <a:rPr lang="en-US" sz="2000" dirty="0"/>
              <a:t>Line of credit expected late summer early fall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775" y="5692068"/>
            <a:ext cx="1005927" cy="10120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e0352b542e_0_13"/>
          <p:cNvSpPr txBox="1">
            <a:spLocks noGrp="1"/>
          </p:cNvSpPr>
          <p:nvPr>
            <p:ph type="title"/>
          </p:nvPr>
        </p:nvSpPr>
        <p:spPr>
          <a:xfrm>
            <a:off x="581478" y="200434"/>
            <a:ext cx="8596668" cy="132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/>
              <a:t>Program Components</a:t>
            </a:r>
            <a:endParaRPr sz="5400" b="1" dirty="0"/>
          </a:p>
        </p:txBody>
      </p:sp>
      <p:sp>
        <p:nvSpPr>
          <p:cNvPr id="191" name="Google Shape;191;ge0352b542e_0_1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798" y="5640309"/>
            <a:ext cx="1005927" cy="1012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0" b="98680" l="0" r="100000">
                        <a14:foregroundMark x1="58667" y1="32673" x2="71333" y2="10561"/>
                        <a14:foregroundMark x1="69000" y1="49175" x2="93667" y2="49175"/>
                        <a14:foregroundMark x1="43333" y1="57096" x2="50000" y2="42244"/>
                        <a14:foregroundMark x1="30667" y1="90099" x2="36000" y2="67657"/>
                        <a14:foregroundMark x1="71333" y1="85809" x2="59000" y2="67327"/>
                        <a14:foregroundMark x1="6333" y1="53135" x2="28667" y2="511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9006" y="1521234"/>
            <a:ext cx="3899140" cy="39381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6377" y="2320506"/>
            <a:ext cx="42959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Strategic Relationships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Resource Generation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Internal Operations &amp;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Governance &amp; Leadership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Program Delivery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Evaluation &amp; Learning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Vision &amp; Impact Model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0352b542e_0_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/>
              <a:t>Barriers and Perceptions</a:t>
            </a:r>
            <a:endParaRPr sz="5400" b="1" dirty="0"/>
          </a:p>
        </p:txBody>
      </p:sp>
      <p:sp>
        <p:nvSpPr>
          <p:cNvPr id="197" name="Google Shape;197;ge0352b542e_0_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000" dirty="0"/>
              <a:t>Small City - lots of history among the nonprofit </a:t>
            </a:r>
            <a:r>
              <a:rPr lang="en-US" sz="2000" dirty="0" smtClean="0"/>
              <a:t>community</a:t>
            </a:r>
            <a:endParaRPr lang="en-US" sz="2000" dirty="0"/>
          </a:p>
          <a:p>
            <a:pPr marL="0" indent="0">
              <a:buNone/>
            </a:pPr>
            <a:endParaRPr sz="2000" dirty="0"/>
          </a:p>
          <a:p>
            <a:r>
              <a:rPr lang="en-US" sz="2000" dirty="0"/>
              <a:t>Black and Brown nonprofits feel discriminated in funding decisions by:  </a:t>
            </a:r>
            <a:endParaRPr sz="2000" dirty="0"/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800" dirty="0"/>
              <a:t>Local United Way</a:t>
            </a:r>
            <a:endParaRPr sz="1800" dirty="0"/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800" dirty="0"/>
              <a:t>Local community foundations</a:t>
            </a:r>
            <a:endParaRPr sz="1800" dirty="0"/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800" dirty="0"/>
              <a:t>Local mental health and recovery </a:t>
            </a:r>
            <a:r>
              <a:rPr lang="en-US" sz="1800" dirty="0" smtClean="0"/>
              <a:t>board</a:t>
            </a:r>
          </a:p>
          <a:p>
            <a:pPr marL="400050" lvl="1" indent="0">
              <a:buNone/>
            </a:pPr>
            <a:endParaRPr sz="1800" dirty="0"/>
          </a:p>
          <a:p>
            <a:r>
              <a:rPr lang="en-US" sz="2000" dirty="0"/>
              <a:t>Funders perceive negative history with black and brown </a:t>
            </a:r>
            <a:r>
              <a:rPr lang="en-US" sz="2000" dirty="0" smtClean="0"/>
              <a:t>nonprofits</a:t>
            </a:r>
            <a:endParaRPr sz="2000" dirty="0"/>
          </a:p>
          <a:p>
            <a:r>
              <a:rPr lang="en-US" sz="2000" dirty="0" smtClean="0"/>
              <a:t>Lack </a:t>
            </a:r>
            <a:r>
              <a:rPr lang="en-US" sz="2000" dirty="0"/>
              <a:t>of leadership change in the local nonprofit community 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040" y="5640309"/>
            <a:ext cx="1005927" cy="10120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0352b542e_0_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/>
              <a:t>Negotiations with Local Foundation</a:t>
            </a:r>
            <a:endParaRPr sz="5400" b="1" dirty="0"/>
          </a:p>
        </p:txBody>
      </p:sp>
      <p:sp>
        <p:nvSpPr>
          <p:cNvPr id="173" name="Google Shape;173;ge0352b542e_0_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000" dirty="0" smtClean="0"/>
              <a:t>Overcome negative perceptions due to past history</a:t>
            </a:r>
          </a:p>
          <a:p>
            <a:r>
              <a:rPr lang="en-US" sz="2000" dirty="0" smtClean="0"/>
              <a:t>Positive working relationship with local community foundation</a:t>
            </a:r>
            <a:endParaRPr sz="2000" dirty="0"/>
          </a:p>
          <a:p>
            <a:r>
              <a:rPr lang="en-US" sz="2000" dirty="0" smtClean="0"/>
              <a:t>	We </a:t>
            </a:r>
            <a:r>
              <a:rPr lang="en-US" sz="2000" dirty="0"/>
              <a:t>agreed to the following</a:t>
            </a:r>
            <a:r>
              <a:rPr lang="en-US" sz="2000" dirty="0" smtClean="0"/>
              <a:t>:</a:t>
            </a:r>
            <a:endParaRPr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Joint </a:t>
            </a:r>
            <a:r>
              <a:rPr lang="en-US" sz="1800" dirty="0"/>
              <a:t>approval on contractor for the capacity building and technical </a:t>
            </a:r>
            <a:r>
              <a:rPr lang="en-US" sz="1800" dirty="0" smtClean="0"/>
              <a:t>assistance</a:t>
            </a:r>
            <a:endParaRPr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Joint </a:t>
            </a:r>
            <a:r>
              <a:rPr lang="en-US" sz="1800" dirty="0"/>
              <a:t>selection of agencies that will be in the program</a:t>
            </a: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172" y="5717947"/>
            <a:ext cx="1005927" cy="10120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31074"/>
            <a:ext cx="8596668" cy="149932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Benefits of Changing the Public Service Cap- COVID Funding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000" dirty="0" smtClean="0"/>
              <a:t>Able to address racial education gap: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Chrome books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Case management to get working high school students on track to graduate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R</a:t>
            </a:r>
            <a:r>
              <a:rPr lang="en-US" sz="1800" dirty="0" smtClean="0"/>
              <a:t>emedial education programming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172" y="5717947"/>
            <a:ext cx="100592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23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48640"/>
            <a:ext cx="8596668" cy="13817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Current</a:t>
            </a:r>
            <a:r>
              <a:rPr lang="en-US" b="1" dirty="0" smtClean="0"/>
              <a:t> </a:t>
            </a:r>
            <a:r>
              <a:rPr lang="en-US" sz="6000" b="1" dirty="0" smtClean="0"/>
              <a:t>Public Service Cap Exemption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343186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Public Services carried out in a NRSA (Neighborhood Revitalization Strategy Area) are not subject to the statutory 15% public service cap when such activities are carried out by a designated Community Based Development Organization undergoing a neighborhood revitalization, community economic development, or energy conservation program.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172" y="5717947"/>
            <a:ext cx="100592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63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932452"/>
            <a:ext cx="8596668" cy="1826581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Rollin Seward 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759033"/>
            <a:ext cx="8596668" cy="860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Director, Community Development, City of Canton</a:t>
            </a:r>
          </a:p>
          <a:p>
            <a:pPr algn="ctr"/>
            <a:r>
              <a:rPr lang="en-US" sz="1800" dirty="0" smtClean="0"/>
              <a:t>Email: rollin.seward@cantonohio.gov</a:t>
            </a:r>
          </a:p>
          <a:p>
            <a:pPr algn="ctr"/>
            <a:r>
              <a:rPr lang="en-US" sz="1800" dirty="0" smtClean="0"/>
              <a:t>Phone: 330.438.4111   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666" y="5700694"/>
            <a:ext cx="100592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7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3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3176" y="5592656"/>
            <a:ext cx="1007296" cy="1007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2567" y="558241"/>
            <a:ext cx="4626865" cy="574151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10" name="Google Shape;110;p3"/>
          <p:cNvGrpSpPr/>
          <p:nvPr/>
        </p:nvGrpSpPr>
        <p:grpSpPr>
          <a:xfrm>
            <a:off x="-2" y="292608"/>
            <a:ext cx="3858770" cy="1256526"/>
            <a:chOff x="-2" y="292608"/>
            <a:chExt cx="3858770" cy="1256526"/>
          </a:xfrm>
        </p:grpSpPr>
        <p:sp>
          <p:nvSpPr>
            <p:cNvPr id="111" name="Google Shape;111;p3"/>
            <p:cNvSpPr/>
            <p:nvPr/>
          </p:nvSpPr>
          <p:spPr>
            <a:xfrm>
              <a:off x="-2" y="604837"/>
              <a:ext cx="3496819" cy="944297"/>
            </a:xfrm>
            <a:prstGeom prst="homePlate">
              <a:avLst>
                <a:gd name="adj" fmla="val 50000"/>
              </a:avLst>
            </a:prstGeom>
            <a:solidFill>
              <a:srgbClr val="B8D0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0" y="292608"/>
              <a:ext cx="3272589" cy="804672"/>
            </a:xfrm>
            <a:prstGeom prst="homePlate">
              <a:avLst>
                <a:gd name="adj" fmla="val 50000"/>
              </a:avLst>
            </a:prstGeom>
            <a:solidFill>
              <a:srgbClr val="888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201168" y="438912"/>
              <a:ext cx="30714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Proud History</a:t>
              </a:r>
              <a:endParaRPr/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201168" y="1131676"/>
              <a:ext cx="3657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President William McKinley</a:t>
              </a:r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3176" y="5592656"/>
            <a:ext cx="1007296" cy="1007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 descr="A vintage photo of a pers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4350" y="293711"/>
            <a:ext cx="3543299" cy="624909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22" name="Google Shape;122;p4"/>
          <p:cNvGrpSpPr/>
          <p:nvPr/>
        </p:nvGrpSpPr>
        <p:grpSpPr>
          <a:xfrm>
            <a:off x="0" y="292608"/>
            <a:ext cx="3858768" cy="1256526"/>
            <a:chOff x="0" y="292608"/>
            <a:chExt cx="3858768" cy="1256526"/>
          </a:xfrm>
        </p:grpSpPr>
        <p:sp>
          <p:nvSpPr>
            <p:cNvPr id="123" name="Google Shape;123;p4"/>
            <p:cNvSpPr/>
            <p:nvPr/>
          </p:nvSpPr>
          <p:spPr>
            <a:xfrm>
              <a:off x="0" y="604837"/>
              <a:ext cx="3272589" cy="944297"/>
            </a:xfrm>
            <a:prstGeom prst="homePlate">
              <a:avLst>
                <a:gd name="adj" fmla="val 50000"/>
              </a:avLst>
            </a:prstGeom>
            <a:solidFill>
              <a:srgbClr val="B8D0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0" y="292608"/>
              <a:ext cx="3272589" cy="804672"/>
            </a:xfrm>
            <a:prstGeom prst="homePlate">
              <a:avLst>
                <a:gd name="adj" fmla="val 50000"/>
              </a:avLst>
            </a:prstGeom>
            <a:solidFill>
              <a:srgbClr val="888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 txBox="1"/>
            <p:nvPr/>
          </p:nvSpPr>
          <p:spPr>
            <a:xfrm>
              <a:off x="201168" y="438912"/>
              <a:ext cx="30714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Proud History</a:t>
              </a:r>
              <a:endParaRPr/>
            </a:p>
          </p:txBody>
        </p:sp>
        <p:sp>
          <p:nvSpPr>
            <p:cNvPr id="126" name="Google Shape;126;p4"/>
            <p:cNvSpPr txBox="1"/>
            <p:nvPr/>
          </p:nvSpPr>
          <p:spPr>
            <a:xfrm>
              <a:off x="201168" y="1131676"/>
              <a:ext cx="3657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James Francis Thorpe</a:t>
              </a:r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6" descr="A large white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4281"/>
            <a:ext cx="12191999" cy="684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33176" y="5592656"/>
            <a:ext cx="1007296" cy="10072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6"/>
          <p:cNvGrpSpPr/>
          <p:nvPr/>
        </p:nvGrpSpPr>
        <p:grpSpPr>
          <a:xfrm>
            <a:off x="-5" y="292608"/>
            <a:ext cx="3858773" cy="1256526"/>
            <a:chOff x="-5" y="292608"/>
            <a:chExt cx="3858773" cy="1256526"/>
          </a:xfrm>
        </p:grpSpPr>
        <p:sp>
          <p:nvSpPr>
            <p:cNvPr id="140" name="Google Shape;140;p6"/>
            <p:cNvSpPr/>
            <p:nvPr/>
          </p:nvSpPr>
          <p:spPr>
            <a:xfrm>
              <a:off x="-5" y="604837"/>
              <a:ext cx="3400429" cy="944297"/>
            </a:xfrm>
            <a:prstGeom prst="homePlate">
              <a:avLst>
                <a:gd name="adj" fmla="val 50000"/>
              </a:avLst>
            </a:prstGeom>
            <a:solidFill>
              <a:srgbClr val="B8D0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0" y="292608"/>
              <a:ext cx="3272589" cy="804672"/>
            </a:xfrm>
            <a:prstGeom prst="homePlate">
              <a:avLst>
                <a:gd name="adj" fmla="val 50000"/>
              </a:avLst>
            </a:prstGeom>
            <a:solidFill>
              <a:srgbClr val="888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 txBox="1"/>
            <p:nvPr/>
          </p:nvSpPr>
          <p:spPr>
            <a:xfrm>
              <a:off x="201168" y="438912"/>
              <a:ext cx="30714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Proud History</a:t>
              </a:r>
              <a:endParaRPr/>
            </a:p>
          </p:txBody>
        </p:sp>
        <p:sp>
          <p:nvSpPr>
            <p:cNvPr id="143" name="Google Shape;143;p6"/>
            <p:cNvSpPr txBox="1"/>
            <p:nvPr/>
          </p:nvSpPr>
          <p:spPr>
            <a:xfrm>
              <a:off x="201168" y="1131676"/>
              <a:ext cx="3657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 Football Hall of Fame</a:t>
              </a:r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7374" y="5640532"/>
            <a:ext cx="1138315" cy="11407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7" descr="A view of a cit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33176" y="5592656"/>
            <a:ext cx="1007296" cy="10072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7"/>
          <p:cNvGrpSpPr/>
          <p:nvPr/>
        </p:nvGrpSpPr>
        <p:grpSpPr>
          <a:xfrm>
            <a:off x="-5" y="292608"/>
            <a:ext cx="3858773" cy="1256526"/>
            <a:chOff x="-5" y="292608"/>
            <a:chExt cx="3858773" cy="1256526"/>
          </a:xfrm>
        </p:grpSpPr>
        <p:sp>
          <p:nvSpPr>
            <p:cNvPr id="152" name="Google Shape;152;p7"/>
            <p:cNvSpPr/>
            <p:nvPr/>
          </p:nvSpPr>
          <p:spPr>
            <a:xfrm>
              <a:off x="-5" y="604837"/>
              <a:ext cx="3400429" cy="944297"/>
            </a:xfrm>
            <a:prstGeom prst="homePlate">
              <a:avLst>
                <a:gd name="adj" fmla="val 50000"/>
              </a:avLst>
            </a:prstGeom>
            <a:solidFill>
              <a:srgbClr val="B8D0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0" y="292608"/>
              <a:ext cx="3272589" cy="804672"/>
            </a:xfrm>
            <a:prstGeom prst="homePlate">
              <a:avLst>
                <a:gd name="adj" fmla="val 50000"/>
              </a:avLst>
            </a:prstGeom>
            <a:solidFill>
              <a:srgbClr val="888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 txBox="1"/>
            <p:nvPr/>
          </p:nvSpPr>
          <p:spPr>
            <a:xfrm>
              <a:off x="201168" y="438912"/>
              <a:ext cx="30714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Canton, Ohio</a:t>
              </a:r>
              <a:endParaRPr/>
            </a:p>
          </p:txBody>
        </p:sp>
        <p:sp>
          <p:nvSpPr>
            <p:cNvPr id="155" name="Google Shape;155;p7"/>
            <p:cNvSpPr txBox="1"/>
            <p:nvPr/>
          </p:nvSpPr>
          <p:spPr>
            <a:xfrm>
              <a:off x="201168" y="1131676"/>
              <a:ext cx="3657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Demographic Information</a:t>
              </a:r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Canton Facts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2233"/>
            <a:ext cx="8596668" cy="4787127"/>
          </a:xfrm>
        </p:spPr>
        <p:txBody>
          <a:bodyPr>
            <a:normAutofit fontScale="85000" lnSpcReduction="2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Current population: 73,000</a:t>
            </a:r>
          </a:p>
          <a:p>
            <a:r>
              <a:rPr lang="en-US" sz="2400" dirty="0" smtClean="0"/>
              <a:t>Highest population: 1950- 116,000</a:t>
            </a:r>
          </a:p>
          <a:p>
            <a:pPr lvl="1"/>
            <a:r>
              <a:rPr lang="en-US" sz="2300" dirty="0" smtClean="0"/>
              <a:t>White- 74%</a:t>
            </a:r>
          </a:p>
          <a:p>
            <a:pPr lvl="1"/>
            <a:r>
              <a:rPr lang="en-US" sz="2300" dirty="0" smtClean="0"/>
              <a:t>Black- 21% </a:t>
            </a:r>
          </a:p>
          <a:p>
            <a:pPr lvl="1"/>
            <a:r>
              <a:rPr lang="en-US" sz="2300" dirty="0" smtClean="0"/>
              <a:t>Other- 5%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LMI- 62% and school district- 100% free or reduced lunch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 smtClean="0"/>
              <a:t>4 high schools to 1 high school</a:t>
            </a:r>
            <a:endParaRPr lang="en-US" sz="24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400" dirty="0" smtClean="0"/>
              <a:t>Homeownership rate is 47.7%    </a:t>
            </a:r>
          </a:p>
          <a:p>
            <a:pPr lvl="1"/>
            <a:r>
              <a:rPr lang="en-US" sz="2300" dirty="0" smtClean="0"/>
              <a:t>The national homeownership rate is 63.9%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4930" y="5717946"/>
            <a:ext cx="100592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4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bcf357f72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/>
              <a:t>Economy </a:t>
            </a:r>
            <a:endParaRPr sz="5400" b="1" dirty="0"/>
          </a:p>
        </p:txBody>
      </p:sp>
      <p:sp>
        <p:nvSpPr>
          <p:cNvPr id="203" name="Google Shape;203;gdbcf357f72_0_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 smtClean="0"/>
              <a:t>Proud Industrial History</a:t>
            </a:r>
            <a:endParaRPr sz="2000" b="1" dirty="0" smtClean="0"/>
          </a:p>
          <a:p>
            <a:r>
              <a:rPr lang="en-US" dirty="0" smtClean="0"/>
              <a:t>Timken Company - roller bearings</a:t>
            </a:r>
            <a:endParaRPr dirty="0" smtClean="0"/>
          </a:p>
          <a:p>
            <a:r>
              <a:rPr lang="en-US" dirty="0" smtClean="0"/>
              <a:t>Republic Steel</a:t>
            </a:r>
            <a:endParaRPr dirty="0" smtClean="0"/>
          </a:p>
          <a:p>
            <a:r>
              <a:rPr lang="en-US" dirty="0" smtClean="0"/>
              <a:t>Hoover Company - vacuum cleaners</a:t>
            </a:r>
            <a:endParaRPr dirty="0" smtClean="0"/>
          </a:p>
          <a:p>
            <a:r>
              <a:rPr lang="en-US" dirty="0" smtClean="0"/>
              <a:t>Diebold - Maker of the ATM</a:t>
            </a:r>
            <a:endParaRPr dirty="0" smtClean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 smtClean="0"/>
          </a:p>
          <a:p>
            <a:r>
              <a:rPr lang="en-US" dirty="0" smtClean="0"/>
              <a:t>1970s : lost it’s downtown retail sector to the suburbs - like many mid-size cities</a:t>
            </a:r>
            <a:endParaRPr dirty="0" smtClean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8666" y="5674815"/>
            <a:ext cx="1005927" cy="10120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0352b542e_0_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/>
              <a:t>Renaissance </a:t>
            </a:r>
            <a:endParaRPr sz="5400" b="1" dirty="0"/>
          </a:p>
        </p:txBody>
      </p:sp>
      <p:sp>
        <p:nvSpPr>
          <p:cNvPr id="179" name="Google Shape;179;ge0352b542e_0_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Service and Healthcare - major </a:t>
            </a:r>
            <a:r>
              <a:rPr lang="en-US" dirty="0" smtClean="0"/>
              <a:t>employers</a:t>
            </a:r>
            <a:endParaRPr dirty="0"/>
          </a:p>
          <a:p>
            <a:r>
              <a:rPr lang="en-US" dirty="0"/>
              <a:t>Pro Football Hall of Fame - billion dollar expansion underway</a:t>
            </a:r>
            <a:endParaRPr dirty="0"/>
          </a:p>
          <a:p>
            <a:r>
              <a:rPr lang="en-US" dirty="0"/>
              <a:t>High-end downtown housing</a:t>
            </a:r>
            <a:endParaRPr dirty="0"/>
          </a:p>
          <a:p>
            <a:r>
              <a:rPr lang="en-US" dirty="0"/>
              <a:t>Downtown - designated </a:t>
            </a:r>
            <a:r>
              <a:rPr lang="en-US" dirty="0" smtClean="0"/>
              <a:t>an </a:t>
            </a:r>
            <a:r>
              <a:rPr lang="en-US" dirty="0"/>
              <a:t>arts and entertainment </a:t>
            </a:r>
            <a:r>
              <a:rPr lang="en-US" dirty="0" smtClean="0"/>
              <a:t>district</a:t>
            </a:r>
            <a:endParaRPr dirty="0"/>
          </a:p>
          <a:p>
            <a:r>
              <a:rPr lang="en-US" dirty="0"/>
              <a:t>City first in Ohio to create a “designated outdoor refreshment area - allowing open container of alcoholic beverages </a:t>
            </a:r>
            <a:r>
              <a:rPr lang="en-US" dirty="0" smtClean="0"/>
              <a:t>downtown</a:t>
            </a:r>
            <a:endParaRPr dirty="0"/>
          </a:p>
          <a:p>
            <a:r>
              <a:rPr lang="en-US" dirty="0" smtClean="0"/>
              <a:t>Centennial </a:t>
            </a:r>
            <a:r>
              <a:rPr lang="en-US" dirty="0"/>
              <a:t>Plaza - a 13 million </a:t>
            </a:r>
            <a:r>
              <a:rPr lang="en-US" dirty="0" smtClean="0"/>
              <a:t>dollar, </a:t>
            </a:r>
            <a:r>
              <a:rPr lang="en-US" dirty="0"/>
              <a:t>2 acre open air </a:t>
            </a:r>
            <a:r>
              <a:rPr lang="en-US" dirty="0" smtClean="0"/>
              <a:t>entertainment area highlighting pro football </a:t>
            </a:r>
            <a:r>
              <a:rPr lang="en-US" dirty="0"/>
              <a:t>history </a:t>
            </a:r>
            <a:endParaRPr dirty="0"/>
          </a:p>
          <a:p>
            <a:r>
              <a:rPr lang="en-US" dirty="0" err="1"/>
              <a:t>Gervasi</a:t>
            </a:r>
            <a:r>
              <a:rPr lang="en-US" dirty="0"/>
              <a:t> Vineyard - premier winery and resort - multiple restaurants and villas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171" y="5692067"/>
            <a:ext cx="1005927" cy="10120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440</TotalTime>
  <Words>1191</Words>
  <Application>Microsoft Office PowerPoint</Application>
  <PresentationFormat>Widescreen</PresentationFormat>
  <Paragraphs>186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Canton Facts</vt:lpstr>
      <vt:lpstr>Economy </vt:lpstr>
      <vt:lpstr>Renaissance </vt:lpstr>
      <vt:lpstr>PowerPoint Presentation</vt:lpstr>
      <vt:lpstr>CDBG Allocation</vt:lpstr>
      <vt:lpstr>Capacity Building Program Design</vt:lpstr>
      <vt:lpstr>Program Components</vt:lpstr>
      <vt:lpstr>Barriers and Perceptions</vt:lpstr>
      <vt:lpstr>Negotiations with Local Foundation</vt:lpstr>
      <vt:lpstr>Benefits of Changing the Public Service Cap- COVID Funding</vt:lpstr>
      <vt:lpstr>Current Public Service Cap Exemption</vt:lpstr>
      <vt:lpstr>Rollin Seward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Welfley</dc:creator>
  <cp:lastModifiedBy>Rollin E. Seward</cp:lastModifiedBy>
  <cp:revision>32</cp:revision>
  <cp:lastPrinted>2021-06-14T15:15:08Z</cp:lastPrinted>
  <dcterms:created xsi:type="dcterms:W3CDTF">2021-05-27T15:10:53Z</dcterms:created>
  <dcterms:modified xsi:type="dcterms:W3CDTF">2021-06-14T17:52:10Z</dcterms:modified>
</cp:coreProperties>
</file>